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327" r:id="rId3"/>
    <p:sldId id="328" r:id="rId4"/>
    <p:sldId id="329" r:id="rId5"/>
    <p:sldId id="330" r:id="rId6"/>
    <p:sldId id="320" r:id="rId7"/>
    <p:sldId id="321" r:id="rId8"/>
    <p:sldId id="322" r:id="rId9"/>
    <p:sldId id="323" r:id="rId10"/>
    <p:sldId id="331" r:id="rId11"/>
    <p:sldId id="332" r:id="rId12"/>
    <p:sldId id="333" r:id="rId13"/>
    <p:sldId id="282" r:id="rId14"/>
    <p:sldId id="335" r:id="rId15"/>
    <p:sldId id="336" r:id="rId16"/>
    <p:sldId id="340" r:id="rId17"/>
    <p:sldId id="341" r:id="rId18"/>
    <p:sldId id="342" r:id="rId19"/>
    <p:sldId id="334" r:id="rId20"/>
    <p:sldId id="350" r:id="rId21"/>
    <p:sldId id="325" r:id="rId22"/>
    <p:sldId id="258" r:id="rId23"/>
    <p:sldId id="319" r:id="rId24"/>
    <p:sldId id="338" r:id="rId25"/>
    <p:sldId id="259" r:id="rId26"/>
    <p:sldId id="309" r:id="rId27"/>
    <p:sldId id="337" r:id="rId28"/>
    <p:sldId id="318" r:id="rId29"/>
    <p:sldId id="260" r:id="rId30"/>
    <p:sldId id="294" r:id="rId31"/>
    <p:sldId id="295" r:id="rId32"/>
    <p:sldId id="296" r:id="rId33"/>
    <p:sldId id="297" r:id="rId34"/>
    <p:sldId id="298" r:id="rId35"/>
    <p:sldId id="299" r:id="rId36"/>
    <p:sldId id="261" r:id="rId37"/>
    <p:sldId id="291" r:id="rId38"/>
    <p:sldId id="292" r:id="rId39"/>
    <p:sldId id="293" r:id="rId40"/>
    <p:sldId id="262" r:id="rId41"/>
    <p:sldId id="300" r:id="rId42"/>
    <p:sldId id="317" r:id="rId43"/>
    <p:sldId id="263" r:id="rId44"/>
    <p:sldId id="287" r:id="rId45"/>
    <p:sldId id="288" r:id="rId46"/>
    <p:sldId id="289" r:id="rId47"/>
    <p:sldId id="310" r:id="rId48"/>
    <p:sldId id="312" r:id="rId49"/>
    <p:sldId id="315" r:id="rId50"/>
    <p:sldId id="316" r:id="rId51"/>
    <p:sldId id="264" r:id="rId52"/>
    <p:sldId id="265" r:id="rId53"/>
    <p:sldId id="301" r:id="rId54"/>
    <p:sldId id="302" r:id="rId55"/>
    <p:sldId id="303" r:id="rId56"/>
    <p:sldId id="304" r:id="rId57"/>
    <p:sldId id="266" r:id="rId58"/>
    <p:sldId id="267" r:id="rId59"/>
    <p:sldId id="269" r:id="rId60"/>
    <p:sldId id="311" r:id="rId61"/>
    <p:sldId id="268" r:id="rId62"/>
    <p:sldId id="290" r:id="rId63"/>
    <p:sldId id="273" r:id="rId64"/>
    <p:sldId id="270" r:id="rId65"/>
    <p:sldId id="271" r:id="rId66"/>
    <p:sldId id="272" r:id="rId67"/>
    <p:sldId id="349" r:id="rId68"/>
    <p:sldId id="274" r:id="rId69"/>
    <p:sldId id="275" r:id="rId70"/>
    <p:sldId id="305" r:id="rId71"/>
    <p:sldId id="306" r:id="rId72"/>
    <p:sldId id="307" r:id="rId73"/>
    <p:sldId id="308" r:id="rId74"/>
    <p:sldId id="343" r:id="rId75"/>
    <p:sldId id="344" r:id="rId76"/>
    <p:sldId id="346" r:id="rId77"/>
    <p:sldId id="347" r:id="rId78"/>
    <p:sldId id="348" r:id="rId79"/>
    <p:sldId id="276" r:id="rId80"/>
    <p:sldId id="326" r:id="rId81"/>
    <p:sldId id="277" r:id="rId82"/>
    <p:sldId id="278" r:id="rId83"/>
    <p:sldId id="279" r:id="rId84"/>
    <p:sldId id="280" r:id="rId85"/>
    <p:sldId id="281" r:id="rId86"/>
    <p:sldId id="313" r:id="rId87"/>
    <p:sldId id="314" r:id="rId8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95" autoAdjust="0"/>
  </p:normalViewPr>
  <p:slideViewPr>
    <p:cSldViewPr snapToGrid="0">
      <p:cViewPr>
        <p:scale>
          <a:sx n="110" d="100"/>
          <a:sy n="110" d="100"/>
        </p:scale>
        <p:origin x="630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29.09.2021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29.09.2021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29.09.2021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29.09.2021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29.09.2021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29.09.2021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29.09.2021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29.09.2021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29.09.2021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29.09.2021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29.09.2021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29.09.2021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29.09.2021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</a:t>
            </a:r>
            <a:r>
              <a:rPr lang="nb-NO" dirty="0" smtClean="0"/>
              <a:t>registreringsinstruks FKB 5.0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Samferdsel </a:t>
            </a:r>
            <a:r>
              <a:rPr lang="nb-NO" sz="2400" dirty="0"/>
              <a:t>- flater og avgrensningslinjer (FKB-Veg 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Veg </a:t>
            </a:r>
            <a:r>
              <a:rPr lang="nb-NO" sz="2400" dirty="0"/>
              <a:t>- flater og avgrensningslinjer (FKB-Veg </a:t>
            </a:r>
            <a:r>
              <a:rPr lang="nb-NO" sz="2400" dirty="0" smtClean="0"/>
              <a:t>5.0)</a:t>
            </a:r>
            <a:br>
              <a:rPr lang="nb-NO" sz="2400" dirty="0" smtClean="0"/>
            </a:br>
            <a:r>
              <a:rPr lang="nb-NO" sz="1200" dirty="0" smtClean="0"/>
              <a:t>kun oppmerking mellom gang og sykkelareal</a:t>
            </a:r>
            <a:endParaRPr lang="nb-NO" sz="12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err="1" smtClean="0">
                <a:solidFill>
                  <a:schemeClr val="accent4"/>
                </a:solidFill>
              </a:rPr>
              <a:t>VegFiktivGrense</a:t>
            </a:r>
            <a:endParaRPr lang="nb-NO" sz="1000" dirty="0" smtClean="0">
              <a:solidFill>
                <a:schemeClr val="accent4"/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err="1" smtClean="0">
                <a:solidFill>
                  <a:schemeClr val="accent2"/>
                </a:solidFill>
              </a:rPr>
              <a:t>VegAnnenAvgrensning</a:t>
            </a:r>
            <a:endParaRPr lang="nb-NO" sz="1000" dirty="0" smtClean="0">
              <a:solidFill>
                <a:schemeClr val="accent2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</a:t>
            </a:r>
            <a:r>
              <a:rPr lang="nb-NO" sz="1000" dirty="0" err="1" smtClean="0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 rot="16900207">
            <a:off x="3477979" y="2110693"/>
            <a:ext cx="19367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1" name="Rektangel 40"/>
          <p:cNvSpPr/>
          <p:nvPr/>
        </p:nvSpPr>
        <p:spPr>
          <a:xfrm rot="491611">
            <a:off x="4349129" y="448357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3" name="Rektangel 42"/>
          <p:cNvSpPr/>
          <p:nvPr/>
        </p:nvSpPr>
        <p:spPr>
          <a:xfrm rot="188676">
            <a:off x="2684295" y="5721119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4" name="Rektangel 43"/>
          <p:cNvSpPr/>
          <p:nvPr/>
        </p:nvSpPr>
        <p:spPr>
          <a:xfrm rot="410877">
            <a:off x="4126466" y="5143436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VegKjørende</a:t>
            </a:r>
            <a:r>
              <a:rPr lang="nb-NO" sz="1000" dirty="0" smtClean="0">
                <a:solidFill>
                  <a:srgbClr val="0070C0"/>
                </a:solidFill>
              </a:rPr>
              <a:t> (</a:t>
            </a:r>
            <a:r>
              <a:rPr lang="nb-NO" sz="1000" dirty="0" err="1" smtClean="0">
                <a:solidFill>
                  <a:srgbClr val="0070C0"/>
                </a:solidFill>
              </a:rPr>
              <a:t>enkelBilveg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endParaRPr lang="nb-NO" sz="1000" dirty="0" smtClean="0">
              <a:solidFill>
                <a:srgbClr val="0070C0"/>
              </a:solidFill>
            </a:endParaRPr>
          </a:p>
          <a:p>
            <a:r>
              <a:rPr lang="nb-NO" sz="1000" dirty="0" smtClean="0">
                <a:solidFill>
                  <a:srgbClr val="0070C0"/>
                </a:solidFill>
              </a:rPr>
              <a:t>(</a:t>
            </a:r>
            <a:r>
              <a:rPr lang="nb-NO" sz="1000" dirty="0" err="1" smtClean="0">
                <a:solidFill>
                  <a:srgbClr val="0070C0"/>
                </a:solidFill>
              </a:rPr>
              <a:t>gangOgSykkelveg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i Samferdsel og andre objekttyper 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Enkel </a:t>
            </a:r>
            <a:r>
              <a:rPr lang="nb-NO" sz="1000" dirty="0">
                <a:solidFill>
                  <a:srgbClr val="FF000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B050"/>
                </a:solidFill>
              </a:rPr>
              <a:t>Sykkelveg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C000"/>
                </a:solidFill>
              </a:rPr>
              <a:t>Gangveg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</a:t>
            </a:r>
            <a:r>
              <a:rPr lang="nb-NO" sz="1000" dirty="0" smtClean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Sti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Konnekteringslenke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err="1">
                <a:solidFill>
                  <a:srgbClr val="92D050"/>
                </a:solidFill>
              </a:rPr>
              <a:t>GangfeltAvgrensning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168035"/>
                </a:solidFill>
              </a:rPr>
              <a:t>            </a:t>
            </a:r>
            <a:r>
              <a:rPr lang="nb-NO" sz="1000" dirty="0" smtClean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chemeClr val="accent2"/>
              </a:solidFill>
            </a:endParaRP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952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952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ihåndsform 40"/>
          <p:cNvSpPr/>
          <p:nvPr/>
        </p:nvSpPr>
        <p:spPr>
          <a:xfrm>
            <a:off x="6261100" y="4851400"/>
            <a:ext cx="844550" cy="1511300"/>
          </a:xfrm>
          <a:custGeom>
            <a:avLst/>
            <a:gdLst>
              <a:gd name="connsiteX0" fmla="*/ 0 w 844550"/>
              <a:gd name="connsiteY0" fmla="*/ 1511300 h 1511300"/>
              <a:gd name="connsiteX1" fmla="*/ 31750 w 844550"/>
              <a:gd name="connsiteY1" fmla="*/ 1339850 h 1511300"/>
              <a:gd name="connsiteX2" fmla="*/ 69850 w 844550"/>
              <a:gd name="connsiteY2" fmla="*/ 1162050 h 1511300"/>
              <a:gd name="connsiteX3" fmla="*/ 222250 w 844550"/>
              <a:gd name="connsiteY3" fmla="*/ 793750 h 1511300"/>
              <a:gd name="connsiteX4" fmla="*/ 368300 w 844550"/>
              <a:gd name="connsiteY4" fmla="*/ 527050 h 1511300"/>
              <a:gd name="connsiteX5" fmla="*/ 577850 w 844550"/>
              <a:gd name="connsiteY5" fmla="*/ 247650 h 1511300"/>
              <a:gd name="connsiteX6" fmla="*/ 730250 w 844550"/>
              <a:gd name="connsiteY6" fmla="*/ 101600 h 1511300"/>
              <a:gd name="connsiteX7" fmla="*/ 844550 w 844550"/>
              <a:gd name="connsiteY7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550" h="1511300">
                <a:moveTo>
                  <a:pt x="0" y="1511300"/>
                </a:moveTo>
                <a:cubicBezTo>
                  <a:pt x="10054" y="1454679"/>
                  <a:pt x="20108" y="1398058"/>
                  <a:pt x="31750" y="1339850"/>
                </a:cubicBezTo>
                <a:cubicBezTo>
                  <a:pt x="43392" y="1281642"/>
                  <a:pt x="38100" y="1253067"/>
                  <a:pt x="69850" y="1162050"/>
                </a:cubicBezTo>
                <a:cubicBezTo>
                  <a:pt x="101600" y="1071033"/>
                  <a:pt x="172508" y="899583"/>
                  <a:pt x="222250" y="793750"/>
                </a:cubicBezTo>
                <a:cubicBezTo>
                  <a:pt x="271992" y="687917"/>
                  <a:pt x="309033" y="618067"/>
                  <a:pt x="368300" y="527050"/>
                </a:cubicBezTo>
                <a:cubicBezTo>
                  <a:pt x="427567" y="436033"/>
                  <a:pt x="517525" y="318558"/>
                  <a:pt x="577850" y="247650"/>
                </a:cubicBezTo>
                <a:cubicBezTo>
                  <a:pt x="638175" y="176742"/>
                  <a:pt x="685800" y="142875"/>
                  <a:pt x="730250" y="101600"/>
                </a:cubicBezTo>
                <a:cubicBezTo>
                  <a:pt x="774700" y="60325"/>
                  <a:pt x="809625" y="30162"/>
                  <a:pt x="84455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VegKjørende</a:t>
            </a:r>
            <a:r>
              <a:rPr lang="nb-NO" sz="1000" dirty="0" smtClean="0">
                <a:solidFill>
                  <a:srgbClr val="0070C0"/>
                </a:solidFill>
              </a:rPr>
              <a:t> (</a:t>
            </a:r>
            <a:r>
              <a:rPr lang="nb-NO" sz="1000" dirty="0" err="1" smtClean="0">
                <a:solidFill>
                  <a:srgbClr val="0070C0"/>
                </a:solidFill>
              </a:rPr>
              <a:t>enkelBilveg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VegKjørende</a:t>
            </a:r>
            <a:r>
              <a:rPr lang="nb-NO" sz="1000" dirty="0" smtClean="0">
                <a:solidFill>
                  <a:srgbClr val="0070C0"/>
                </a:solidFill>
              </a:rPr>
              <a:t> (</a:t>
            </a:r>
            <a:r>
              <a:rPr lang="nb-NO" sz="1000" dirty="0" err="1" smtClean="0">
                <a:solidFill>
                  <a:srgbClr val="0070C0"/>
                </a:solidFill>
              </a:rPr>
              <a:t>kanalisertVeg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VegKjørende</a:t>
            </a:r>
            <a:r>
              <a:rPr lang="nb-NO" sz="1000" dirty="0" smtClean="0">
                <a:solidFill>
                  <a:srgbClr val="0070C0"/>
                </a:solidFill>
              </a:rPr>
              <a:t> (rundkjøring)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err="1" smtClean="0">
                <a:solidFill>
                  <a:schemeClr val="accent4"/>
                </a:solidFill>
              </a:rPr>
              <a:t>VegFiktivGrense</a:t>
            </a:r>
            <a:endParaRPr lang="nb-NO" sz="1000" dirty="0" smtClean="0">
              <a:solidFill>
                <a:schemeClr val="accent4"/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err="1" smtClean="0">
                <a:solidFill>
                  <a:schemeClr val="accent2"/>
                </a:solidFill>
              </a:rPr>
              <a:t>VegAnnenAvgrensning</a:t>
            </a:r>
            <a:endParaRPr lang="nb-NO" sz="1000" dirty="0" smtClean="0">
              <a:solidFill>
                <a:schemeClr val="accent2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</a:t>
            </a:r>
            <a:r>
              <a:rPr lang="nb-NO" sz="1000" dirty="0" err="1" smtClean="0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Sjekk </a:t>
            </a:r>
            <a:r>
              <a:rPr lang="nb-NO" dirty="0" err="1" smtClean="0"/>
              <a:t>vegdekkekent</a:t>
            </a:r>
            <a:r>
              <a:rPr lang="nb-NO" dirty="0" smtClean="0"/>
              <a:t> nede til høyre: beskriv hvilke linjer som skal benyttes for forskjellige veger som krysser hverandre og når vegdekkekant, </a:t>
            </a:r>
            <a:r>
              <a:rPr lang="nb-NO" dirty="0" err="1" smtClean="0"/>
              <a:t>vegannenavgrensning</a:t>
            </a:r>
            <a:r>
              <a:rPr lang="nb-NO" dirty="0" smtClean="0"/>
              <a:t> eller </a:t>
            </a:r>
            <a:r>
              <a:rPr lang="nb-NO" dirty="0" err="1" smtClean="0"/>
              <a:t>vegfiktivgrense</a:t>
            </a:r>
            <a:r>
              <a:rPr lang="nb-NO" dirty="0" smtClean="0"/>
              <a:t> skal brukes…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og andre objekttyper </a:t>
            </a:r>
            <a:r>
              <a:rPr lang="nb-NO" sz="2400" dirty="0"/>
              <a:t>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5" name="Rett linje 14"/>
          <p:cNvCxnSpPr/>
          <p:nvPr/>
        </p:nvCxnSpPr>
        <p:spPr>
          <a:xfrm flipH="1" flipV="1">
            <a:off x="4819650" y="5723955"/>
            <a:ext cx="615950" cy="270445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/>
              <a:t>Veglenker</a:t>
            </a:r>
            <a:r>
              <a:rPr lang="nb-NO" sz="2400" dirty="0"/>
              <a:t> og andre objekttyper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err="1" smtClean="0"/>
              <a:t>Vegdekekanter</a:t>
            </a:r>
            <a:r>
              <a:rPr lang="nb-NO" sz="2400" dirty="0" smtClean="0"/>
              <a:t> med forskjellige synbarhet</a:t>
            </a:r>
          </a:p>
          <a:p>
            <a:r>
              <a:rPr lang="nb-NO" sz="2400" dirty="0" smtClean="0"/>
              <a:t>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89CE6"/>
                </a:solidFill>
              </a:rPr>
              <a:t>Vegdekkekant, synbarhet = 0 og øvrig samferdsel</a:t>
            </a:r>
            <a:endParaRPr lang="nb-NO" sz="1000" dirty="0">
              <a:solidFill>
                <a:srgbClr val="089CE6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Vegdekkekant, synbarhet = 3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FF00"/>
                </a:solidFill>
              </a:rPr>
              <a:t>Vegdekkekant, synbarhet = 2</a:t>
            </a:r>
            <a:endParaRPr lang="nb-NO" sz="1000" dirty="0">
              <a:solidFill>
                <a:srgbClr val="FFFF00"/>
              </a:solidFill>
            </a:endParaRP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 smtClean="0"/>
              <a:t>Generelle </a:t>
            </a:r>
            <a:r>
              <a:rPr lang="nb-NO" dirty="0" smtClean="0"/>
              <a:t>skisser </a:t>
            </a:r>
            <a:r>
              <a:rPr lang="nb-NO" dirty="0" smtClean="0"/>
              <a:t>– objekttyper m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VeggrøftÅpen</a:t>
            </a:r>
            <a:r>
              <a:rPr lang="nb-NO" sz="1200" b="1" dirty="0" smtClean="0"/>
              <a:t> (FKB-Vann)</a:t>
            </a:r>
            <a:endParaRPr lang="nb-NO" sz="12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Veglenke</a:t>
            </a:r>
            <a:r>
              <a:rPr lang="nb-NO" sz="1200" b="1" dirty="0" smtClean="0"/>
              <a:t> (</a:t>
            </a:r>
            <a:r>
              <a:rPr lang="nb-NO" sz="1200" b="1" dirty="0" err="1" smtClean="0"/>
              <a:t>Elveg</a:t>
            </a:r>
            <a:r>
              <a:rPr lang="nb-NO" sz="1200" b="1" dirty="0" smtClean="0"/>
              <a:t>)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412265"/>
            <a:ext cx="24494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>
                <a:solidFill>
                  <a:schemeClr val="bg1"/>
                </a:solidFill>
              </a:rPr>
              <a:t>VeggrøftÅpen</a:t>
            </a:r>
            <a:r>
              <a:rPr lang="nb-NO" sz="1100" b="1" dirty="0" smtClean="0">
                <a:solidFill>
                  <a:schemeClr val="bg1"/>
                </a:solidFill>
              </a:rPr>
              <a:t>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>
                <a:solidFill>
                  <a:schemeClr val="bg1"/>
                </a:solidFill>
              </a:rPr>
              <a:t>VeggrøftÅpen</a:t>
            </a:r>
            <a:r>
              <a:rPr lang="nb-NO" sz="1100" b="1" dirty="0" smtClean="0">
                <a:solidFill>
                  <a:schemeClr val="bg1"/>
                </a:solidFill>
              </a:rPr>
              <a:t> (FKB-</a:t>
            </a:r>
          </a:p>
          <a:p>
            <a:r>
              <a:rPr lang="nb-NO" sz="1100" b="1" dirty="0" err="1" smtClean="0">
                <a:solidFill>
                  <a:schemeClr val="bg1"/>
                </a:solidFill>
              </a:rPr>
              <a:t>ssssVa</a:t>
            </a:r>
            <a:endParaRPr lang="nb-NO" sz="1100" b="1" dirty="0" smtClean="0">
              <a:solidFill>
                <a:schemeClr val="bg1"/>
              </a:solidFill>
            </a:endParaRPr>
          </a:p>
          <a:p>
            <a:r>
              <a:rPr lang="nb-NO" sz="1100" b="1" dirty="0" err="1" smtClean="0">
                <a:solidFill>
                  <a:schemeClr val="bg1"/>
                </a:solidFill>
              </a:rPr>
              <a:t>fffnn</a:t>
            </a:r>
            <a:r>
              <a:rPr lang="nb-NO" sz="1100" b="1" dirty="0" smtClean="0">
                <a:solidFill>
                  <a:schemeClr val="bg1"/>
                </a:solidFill>
              </a:rPr>
              <a:t>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Veglenke</a:t>
            </a:r>
            <a:r>
              <a:rPr lang="nb-NO" sz="1200" b="1" dirty="0" smtClean="0"/>
              <a:t> (</a:t>
            </a:r>
            <a:r>
              <a:rPr lang="nb-NO" sz="1200" b="1" dirty="0" err="1" smtClean="0"/>
              <a:t>Elveg</a:t>
            </a:r>
            <a:r>
              <a:rPr lang="nb-NO" sz="1200" b="1" dirty="0" smtClean="0"/>
              <a:t>)</a:t>
            </a:r>
            <a:endParaRPr lang="nb-NO" sz="12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og Vegskulderkant (lik geometri i grunnriss og høyde)</a:t>
            </a:r>
            <a:endParaRPr lang="nb-NO" sz="12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Veglenke</a:t>
            </a:r>
            <a:r>
              <a:rPr lang="nb-NO" sz="1200" b="1" dirty="0" smtClean="0"/>
              <a:t> (</a:t>
            </a:r>
            <a:r>
              <a:rPr lang="nb-NO" sz="1200" b="1" dirty="0" err="1" smtClean="0"/>
              <a:t>Elveg</a:t>
            </a:r>
            <a:r>
              <a:rPr lang="nb-NO" sz="1200" b="1" dirty="0" smtClean="0"/>
              <a:t>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                       </a:t>
            </a:r>
            <a:endParaRPr lang="nb-NO" sz="1200" b="1" dirty="0"/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98353"/>
          </a:xfrm>
        </p:spPr>
        <p:txBody>
          <a:bodyPr>
            <a:normAutofit/>
          </a:bodyPr>
          <a:lstStyle/>
          <a:p>
            <a:r>
              <a:rPr lang="nb-NO" sz="1800" dirty="0" smtClean="0"/>
              <a:t>Skisser/bilder øvrige objekttyper</a:t>
            </a:r>
            <a:br>
              <a:rPr lang="nb-NO" sz="1800" dirty="0" smtClean="0"/>
            </a:br>
            <a:r>
              <a:rPr lang="nb-NO" sz="1800" dirty="0" smtClean="0"/>
              <a:t>(fortau, </a:t>
            </a:r>
            <a:r>
              <a:rPr lang="nb-NO" sz="1800" dirty="0" err="1" smtClean="0"/>
              <a:t>annetvegarealavgrensning</a:t>
            </a:r>
            <a:r>
              <a:rPr lang="nb-NO" sz="1800" dirty="0" smtClean="0"/>
              <a:t>, </a:t>
            </a:r>
            <a:r>
              <a:rPr lang="nb-NO" sz="1800" dirty="0" err="1" smtClean="0"/>
              <a:t>overkjørbartarealavgrensing</a:t>
            </a:r>
            <a:r>
              <a:rPr lang="nb-NO" sz="1800" dirty="0" smtClean="0"/>
              <a:t>, vegoppmerking)</a:t>
            </a:r>
            <a:br>
              <a:rPr lang="nb-NO" sz="1800" dirty="0" smtClean="0"/>
            </a:br>
            <a:r>
              <a:rPr lang="nb-NO" sz="1800" dirty="0" smtClean="0"/>
              <a:t/>
            </a:r>
            <a:br>
              <a:rPr lang="nb-NO" sz="1800" dirty="0" smtClean="0"/>
            </a:br>
            <a:r>
              <a:rPr lang="nb-NO" sz="1800" dirty="0" smtClean="0"/>
              <a:t>Fortausituasjoner (flere)</a:t>
            </a:r>
            <a:br>
              <a:rPr lang="nb-NO" sz="1800" dirty="0" smtClean="0"/>
            </a:br>
            <a:r>
              <a:rPr lang="nb-NO" sz="1800" dirty="0" smtClean="0"/>
              <a:t>Konnekteringslenker</a:t>
            </a:r>
            <a:br>
              <a:rPr lang="nb-NO" sz="1800" dirty="0" smtClean="0"/>
            </a:br>
            <a:r>
              <a:rPr lang="nb-NO" sz="1800" dirty="0" err="1" smtClean="0"/>
              <a:t>Annetvegarealavgrensing</a:t>
            </a:r>
            <a:r>
              <a:rPr lang="nb-NO" sz="1800" dirty="0" smtClean="0"/>
              <a:t>/parkering/fortau</a:t>
            </a:r>
            <a:br>
              <a:rPr lang="nb-NO" sz="1800" dirty="0" smtClean="0"/>
            </a:br>
            <a:r>
              <a:rPr lang="nb-NO" sz="1800" dirty="0"/>
              <a:t/>
            </a:r>
            <a:br>
              <a:rPr lang="nb-NO" sz="1800" dirty="0"/>
            </a:br>
            <a:r>
              <a:rPr lang="nb-NO" sz="1800" dirty="0" smtClean="0"/>
              <a:t>Konnekteringslenker (eks) – behold alt. lage ny med samme utstrekning…beskriv</a:t>
            </a:r>
            <a:br>
              <a:rPr lang="nb-NO" sz="1800" dirty="0" smtClean="0"/>
            </a:br>
            <a:r>
              <a:rPr lang="nb-NO" sz="1800" dirty="0" err="1" smtClean="0"/>
              <a:t>Ajorføring</a:t>
            </a:r>
            <a:r>
              <a:rPr lang="nb-NO" sz="1800" dirty="0" smtClean="0"/>
              <a:t> av </a:t>
            </a:r>
            <a:r>
              <a:rPr lang="nb-NO" sz="1800" dirty="0" err="1" smtClean="0"/>
              <a:t>veglenker</a:t>
            </a:r>
            <a:r>
              <a:rPr lang="nb-NO" sz="1800" dirty="0" smtClean="0"/>
              <a:t> (beskriv kun for kjørende – alt skal med for gående?)</a:t>
            </a:r>
            <a:br>
              <a:rPr lang="nb-NO" sz="1800" dirty="0" smtClean="0"/>
            </a:br>
            <a:r>
              <a:rPr lang="nb-NO" sz="1800" dirty="0" smtClean="0"/>
              <a:t/>
            </a:r>
            <a:br>
              <a:rPr lang="nb-NO" sz="1800" dirty="0" smtClean="0"/>
            </a:br>
            <a:r>
              <a:rPr lang="nb-NO" sz="1800" b="1" dirty="0" smtClean="0"/>
              <a:t>NB! </a:t>
            </a:r>
            <a:r>
              <a:rPr lang="nb-NO" sz="1800" b="1" i="1" dirty="0" smtClean="0"/>
              <a:t>Fagdag </a:t>
            </a:r>
            <a:r>
              <a:rPr lang="nb-NO" sz="1800" b="1" i="1" dirty="0" smtClean="0"/>
              <a:t>revisjon (internt og med firma)</a:t>
            </a:r>
            <a:br>
              <a:rPr lang="nb-NO" sz="1800" b="1" i="1" dirty="0" smtClean="0"/>
            </a:br>
            <a:r>
              <a:rPr lang="nb-NO" sz="1800" b="1" i="1" dirty="0" smtClean="0"/>
              <a:t>NB! Prøveområde </a:t>
            </a:r>
            <a:r>
              <a:rPr lang="nb-NO" sz="1800" b="1" i="1" dirty="0" smtClean="0"/>
              <a:t>for alle firma (samme område</a:t>
            </a:r>
            <a:r>
              <a:rPr lang="nb-NO" sz="1800" b="1" i="1" dirty="0" smtClean="0"/>
              <a:t>) –firmaene er positive (møte 28.09.21)</a:t>
            </a:r>
            <a:endParaRPr lang="nb-NO" sz="1800" b="1" i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294" y="1924615"/>
            <a:ext cx="3331429" cy="43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99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OverkjørbartArealAvgrensning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848"/>
            <a:ext cx="6058746" cy="259116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89" y="4765575"/>
            <a:ext cx="6211167" cy="41915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751" y="317857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Gammel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Ny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  <a:endParaRPr lang="nb-NO" sz="9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  <a:endParaRPr lang="nb-NO" sz="9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4212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  <a:endParaRPr lang="nb-NO" sz="9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  <a:endParaRPr lang="nb-NO" sz="9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  <a:endParaRPr lang="nb-NO" sz="9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Samlebilde, gangveg, fortau, sykkelveg…</a:t>
            </a:r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80" y="2590206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</a:t>
            </a:r>
            <a:r>
              <a:rPr lang="nb-NO" dirty="0" smtClean="0"/>
              <a:t>skisser </a:t>
            </a:r>
            <a:r>
              <a:rPr lang="nb-NO" dirty="0" smtClean="0"/>
              <a:t>– objekttyper m opsjoner2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162" y="6495999"/>
            <a:ext cx="6563641" cy="724001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8726801" y="1027906"/>
            <a:ext cx="2918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i="1" dirty="0" smtClean="0"/>
              <a:t>Figur x: Eksempler på registrering av veg i SOSI/FKB-versjon 5.0 etter full modell (opsjoner er registrert).</a:t>
            </a:r>
            <a:endParaRPr lang="nb-NO" sz="1000" i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  <a:endParaRPr lang="nb-NO" sz="13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  <a:endParaRPr lang="nb-NO" sz="13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  <a:endParaRPr lang="nb-NO" sz="13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og Vegskulderkant (lik geometri i grunnriss og høyde)</a:t>
            </a:r>
            <a:endParaRPr lang="nb-NO" sz="13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</a:p>
          <a:p>
            <a:r>
              <a:rPr lang="nb-NO" sz="1300" b="1" dirty="0"/>
              <a:t> </a:t>
            </a:r>
            <a:r>
              <a:rPr lang="nb-NO" sz="1300" b="1" dirty="0" smtClean="0"/>
              <a:t>  </a:t>
            </a:r>
            <a:endParaRPr lang="nb-NO" sz="13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48" y="2009577"/>
            <a:ext cx="6658904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53" y="2362051"/>
            <a:ext cx="6582694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</a:t>
            </a:r>
            <a:r>
              <a:rPr lang="nb-NO" dirty="0" smtClean="0"/>
              <a:t>skisser </a:t>
            </a:r>
            <a:r>
              <a:rPr lang="nb-NO" dirty="0" smtClean="0"/>
              <a:t>– objekttyper u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>
                <a:solidFill>
                  <a:schemeClr val="bg1"/>
                </a:solidFill>
              </a:rPr>
              <a:t>VeggrøftÅpen</a:t>
            </a:r>
            <a:r>
              <a:rPr lang="nb-NO" sz="1100" b="1" dirty="0" smtClean="0">
                <a:solidFill>
                  <a:schemeClr val="bg1"/>
                </a:solidFill>
              </a:rPr>
              <a:t>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VeggrøftÅpen</a:t>
            </a:r>
            <a:r>
              <a:rPr lang="nb-NO" sz="1100" b="1" dirty="0" smtClean="0"/>
              <a:t> (FKB-Vann)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VegkantAvkjørsel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628" y="1917149"/>
            <a:ext cx="4972744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07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samlebilde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23" y="1984613"/>
            <a:ext cx="4142423" cy="3724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49" y="1984614"/>
            <a:ext cx="411537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2256234"/>
            <a:ext cx="656364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1690688"/>
            <a:ext cx="5611008" cy="404869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74" y="6111218"/>
            <a:ext cx="6458851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6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AnnetVegarealAvgrensning</a:t>
            </a:r>
            <a:r>
              <a:rPr lang="nb-NO" dirty="0" smtClean="0"/>
              <a:t> for parkeringsområde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4" y="2139575"/>
            <a:ext cx="3216048" cy="416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</a:t>
            </a:r>
            <a:r>
              <a:rPr lang="nb-NO" dirty="0" smtClean="0"/>
              <a:t>skisser </a:t>
            </a:r>
            <a:r>
              <a:rPr lang="nb-NO" dirty="0"/>
              <a:t>- objekttyper u </a:t>
            </a:r>
            <a:r>
              <a:rPr lang="nb-NO" dirty="0" smtClean="0"/>
              <a:t>opsjoner2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69" y="5783400"/>
            <a:ext cx="6354062" cy="390580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8639370" y="6107654"/>
            <a:ext cx="29186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i="1" dirty="0" smtClean="0"/>
              <a:t>Figur x: Eksempler på registrering av veg i SOSI/FKB-versjon 5.0 med alle påkrevde objekttyper (opsjoner registreres ikke).</a:t>
            </a:r>
            <a:endParaRPr lang="nb-NO" sz="1000" i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 smtClean="0"/>
              <a:t>Vegdekkekant (samlebilde)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54" y="218828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75" y="2188284"/>
            <a:ext cx="4244630" cy="326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759"/>
            <a:ext cx="3858163" cy="186716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14" y="1786759"/>
            <a:ext cx="2924583" cy="324847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90" y="5570548"/>
            <a:ext cx="641122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35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1407450"/>
            <a:ext cx="610637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32" y="5605431"/>
            <a:ext cx="634453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28" y="1409418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2" y="5770214"/>
            <a:ext cx="655411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r>
              <a:rPr lang="nb-NO" dirty="0" smtClean="0"/>
              <a:t> (nå Vegdekkekant)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18" y="1657102"/>
            <a:ext cx="4220164" cy="3543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97" y="5606403"/>
            <a:ext cx="4344006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332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633556" y="3345873"/>
            <a:ext cx="550162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95576" y="3131671"/>
            <a:ext cx="937980" cy="6423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164566" y="2755153"/>
            <a:ext cx="1019152" cy="5907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95576" y="2755153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17" y="1416977"/>
            <a:ext cx="512516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88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4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625877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1939652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4321" y="209555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9048632" y="2327906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474135"/>
            <a:ext cx="650648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21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41459" y="3753224"/>
            <a:ext cx="346635" cy="34065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H="1">
            <a:off x="7094071" y="3502212"/>
            <a:ext cx="567764" cy="59167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>
            <a:off x="6803212" y="4093882"/>
            <a:ext cx="290859" cy="26296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76894" y="3944471"/>
            <a:ext cx="420342" cy="41237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71" y="4609588"/>
            <a:ext cx="1670857" cy="1911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7" y="3915886"/>
            <a:ext cx="2446773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9023758" y="3780233"/>
            <a:ext cx="1853921" cy="828989"/>
          </a:xfrm>
          <a:custGeom>
            <a:avLst/>
            <a:gdLst>
              <a:gd name="connsiteX0" fmla="*/ 0 w 1853921"/>
              <a:gd name="connsiteY0" fmla="*/ 828989 h 828989"/>
              <a:gd name="connsiteX1" fmla="*/ 542611 w 1853921"/>
              <a:gd name="connsiteY1" fmla="*/ 587829 h 828989"/>
              <a:gd name="connsiteX2" fmla="*/ 994787 w 1853921"/>
              <a:gd name="connsiteY2" fmla="*/ 401934 h 828989"/>
              <a:gd name="connsiteX3" fmla="*/ 1286189 w 1853921"/>
              <a:gd name="connsiteY3" fmla="*/ 256233 h 828989"/>
              <a:gd name="connsiteX4" fmla="*/ 1567543 w 1853921"/>
              <a:gd name="connsiteY4" fmla="*/ 135653 h 828989"/>
              <a:gd name="connsiteX5" fmla="*/ 1753437 w 1853921"/>
              <a:gd name="connsiteY5" fmla="*/ 45218 h 828989"/>
              <a:gd name="connsiteX6" fmla="*/ 1853921 w 1853921"/>
              <a:gd name="connsiteY6" fmla="*/ 0 h 82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3921" h="828989">
                <a:moveTo>
                  <a:pt x="0" y="828989"/>
                </a:moveTo>
                <a:lnTo>
                  <a:pt x="542611" y="587829"/>
                </a:lnTo>
                <a:cubicBezTo>
                  <a:pt x="708409" y="516653"/>
                  <a:pt x="870857" y="457200"/>
                  <a:pt x="994787" y="401934"/>
                </a:cubicBezTo>
                <a:cubicBezTo>
                  <a:pt x="1118717" y="346668"/>
                  <a:pt x="1190730" y="300613"/>
                  <a:pt x="1286189" y="256233"/>
                </a:cubicBezTo>
                <a:cubicBezTo>
                  <a:pt x="1381648" y="211853"/>
                  <a:pt x="1489668" y="170822"/>
                  <a:pt x="1567543" y="135653"/>
                </a:cubicBezTo>
                <a:cubicBezTo>
                  <a:pt x="1645418" y="100484"/>
                  <a:pt x="1705707" y="67827"/>
                  <a:pt x="1753437" y="45218"/>
                </a:cubicBezTo>
                <a:cubicBezTo>
                  <a:pt x="1801167" y="22609"/>
                  <a:pt x="1827544" y="11304"/>
                  <a:pt x="1853921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18" y="2052444"/>
            <a:ext cx="3196138" cy="275310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07" y="2052445"/>
            <a:ext cx="4201111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877099" y="268483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</a:t>
            </a:r>
            <a:r>
              <a:rPr lang="nb-NO" sz="2400" dirty="0" smtClean="0"/>
              <a:t>5.0)</a:t>
            </a:r>
            <a:r>
              <a:rPr lang="nb-NO" sz="2400" dirty="0"/>
              <a:t> </a:t>
            </a:r>
            <a:r>
              <a:rPr lang="nb-NO" sz="2400" dirty="0" smtClean="0"/>
              <a:t>med </a:t>
            </a:r>
            <a:r>
              <a:rPr lang="nb-NO" sz="2400" dirty="0" err="1" smtClean="0"/>
              <a:t>t</a:t>
            </a:r>
            <a:r>
              <a:rPr lang="nb-NO" sz="2400" dirty="0" err="1" smtClean="0"/>
              <a:t>ypeveg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4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625877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1939652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4321" y="209555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7679688" y="2334119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8311" y="2610793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83824" y="2453383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1" y="2763927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310667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2920327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067614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kstSylinder 6"/>
          <p:cNvSpPr txBox="1"/>
          <p:nvPr/>
        </p:nvSpPr>
        <p:spPr>
          <a:xfrm>
            <a:off x="7329947" y="1499933"/>
            <a:ext cx="31561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Skal registreres med HREF TOP!</a:t>
            </a:r>
          </a:p>
          <a:p>
            <a:r>
              <a:rPr lang="nb-NO" dirty="0" smtClean="0"/>
              <a:t>Ved skrå kantstein (se bilde i midten) skal registrering skje lengst mulig ut på toppen av kantsteinen.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Gule piler viser fortauflatens utstrekning med dagens forslag til ny standard.</a:t>
            </a:r>
          </a:p>
          <a:p>
            <a:r>
              <a:rPr lang="nb-NO" dirty="0" smtClean="0"/>
              <a:t>Blå piler viser mulig </a:t>
            </a:r>
            <a:r>
              <a:rPr lang="nb-NO" dirty="0" err="1" smtClean="0"/>
              <a:t>utstrakning</a:t>
            </a:r>
            <a:r>
              <a:rPr lang="nb-NO" dirty="0" smtClean="0"/>
              <a:t> av fortauflaten med </a:t>
            </a:r>
            <a:r>
              <a:rPr lang="nb-NO" dirty="0" err="1" smtClean="0"/>
              <a:t>opsjonelt</a:t>
            </a:r>
            <a:r>
              <a:rPr lang="nb-NO" dirty="0" smtClean="0"/>
              <a:t> registrert kantstein (</a:t>
            </a:r>
            <a:r>
              <a:rPr lang="nb-NO" dirty="0" err="1" smtClean="0"/>
              <a:t>innmålt</a:t>
            </a:r>
            <a:r>
              <a:rPr lang="nb-NO" dirty="0" smtClean="0"/>
              <a:t> med stor nøyaktighet, ikke fotogrammetrisk)</a:t>
            </a:r>
            <a:endParaRPr lang="nb-NO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Egenskaper/kodelister…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2993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</a:t>
            </a:r>
            <a:r>
              <a:rPr lang="nb-NO" sz="2400" dirty="0"/>
              <a:t>-</a:t>
            </a:r>
            <a:r>
              <a:rPr lang="nb-NO" sz="2400" dirty="0" smtClean="0"/>
              <a:t>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5" y="1414181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3057099" y="171961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</a:t>
            </a:r>
            <a:r>
              <a:rPr lang="nb-NO" sz="2400" dirty="0"/>
              <a:t>-</a:t>
            </a:r>
            <a:r>
              <a:rPr lang="nb-NO" sz="2400" dirty="0" smtClean="0"/>
              <a:t> (egen objekttype for avgrensningslinjer for gående og syklende) med </a:t>
            </a:r>
            <a:r>
              <a:rPr lang="nb-NO" sz="2400" dirty="0" err="1" smtClean="0"/>
              <a:t>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14785</TotalTime>
  <Words>1408</Words>
  <Application>Microsoft Office PowerPoint</Application>
  <PresentationFormat>Widescreen</PresentationFormat>
  <Paragraphs>284</Paragraphs>
  <Slides>87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87</vt:i4>
      </vt:variant>
    </vt:vector>
  </HeadingPairs>
  <TitlesOfParts>
    <vt:vector size="92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u opsjoner</vt:lpstr>
      <vt:lpstr>Generelle skisser - objekttyper u opsjoner2</vt:lpstr>
      <vt:lpstr>Veg - flater og avgrensningslinjer (FKB-Veg 5.0) </vt:lpstr>
      <vt:lpstr>Veg - flater og avgrensningslinjer (FKB-Veg 5.0) med typeveg</vt:lpstr>
      <vt:lpstr>Veg - flater og avgrensningslinjer (FKB-Veg 5.0) - (egen objekttype for avgrensningslinjer for gående og syklende)</vt:lpstr>
      <vt:lpstr>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Veglenker i Samferdsel og andre objekttyper (FKB-Veg 5.0)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Skisser/bilder øvrige objekttyper (fortau, annetvegarealavgrensning, overkjørbartarealavgrensing, vegoppmerking)  Fortausituasjoner (flere) Konnekteringslenker Annetvegarealavgrensing/parkering/fortau  Konnekteringslenker (eks) – behold alt. lage ny med samme utstrekning…beskriv Ajorføring av veglenker (beskriv kun for kjørende – alt skal med for gående?)  NB! Fagdag revisjon (internt og med firma) NB! Prøveområde for alle firma (samme område) –firmaene er positive (møte 28.09.21)</vt:lpstr>
      <vt:lpstr>Parkeringsområde (flate)</vt:lpstr>
      <vt:lpstr>Trafikkøy (flate)</vt:lpstr>
      <vt:lpstr>OverkjørbartArealAvgrensning</vt:lpstr>
      <vt:lpstr>OverkjørbartArealAvgrensning</vt:lpstr>
      <vt:lpstr>VegGåendeOgSyklende (flate) Gammel GangSykkelveg</vt:lpstr>
      <vt:lpstr>VegGåendeOgSyklende (flate) Gammel Gang- og Sykkelveg </vt:lpstr>
      <vt:lpstr>VegGåendeOgSyklende (flate) Ny Gang- og Sykkelveg </vt:lpstr>
      <vt:lpstr>VegGåendeOgSyklende (flate) Samlebilde, gangveg, fortau, sykkelveg…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VegAvgrensningslinje (flateavgrensninger) Gammel VegkantAvkjørsel</vt:lpstr>
      <vt:lpstr>VegAvgrensningslinje (flateavgrensninger) Gammel VegkantAnnetVegareal</vt:lpstr>
      <vt:lpstr>VegAvgrensningslinje (flateavgrensninger) samlebilde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Gangvegkant</vt:lpstr>
      <vt:lpstr>Vegdekkekant (flateavgrensninger) Gammel Gangvegkant</vt:lpstr>
      <vt:lpstr>Vegdekkekant (flateavgrensninger) Gammel AnnetVegarealAvgrensning for parkeringsområde</vt:lpstr>
      <vt:lpstr>Vegdekkekant (samlebilde)</vt:lpstr>
      <vt:lpstr>VegfiktivGrense (flateavgrensninger) Gammel VegkantFiktiv</vt:lpstr>
      <vt:lpstr>AnnetVegarealAvgrensning</vt:lpstr>
      <vt:lpstr>AnnetVegarealAvgrensning</vt:lpstr>
      <vt:lpstr>AnnetVegarealAvgrensning</vt:lpstr>
      <vt:lpstr>AnnetVegarealAvgrensning</vt:lpstr>
      <vt:lpstr>AnnetVegarealAvgrensning (nå Vegdekkekant)</vt:lpstr>
      <vt:lpstr>FartsdemperAvgrensning</vt:lpstr>
      <vt:lpstr>FeristAvgrensning</vt:lpstr>
      <vt:lpstr>GangfeltAvgrensning</vt:lpstr>
      <vt:lpstr>GangfeltAvgrensning</vt:lpstr>
      <vt:lpstr>Kjørebanekant</vt:lpstr>
      <vt:lpstr>Kjørebanekant</vt:lpstr>
      <vt:lpstr>Skiltportal</vt:lpstr>
      <vt:lpstr>Trafikksignalpunkt</vt:lpstr>
      <vt:lpstr>Vegbom</vt:lpstr>
      <vt:lpstr>Vegoppmerking</vt:lpstr>
      <vt:lpstr>Vegoppmerking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Egenskaper/kodelister…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149</cp:revision>
  <dcterms:created xsi:type="dcterms:W3CDTF">2021-08-06T12:22:07Z</dcterms:created>
  <dcterms:modified xsi:type="dcterms:W3CDTF">2021-09-30T20:03:55Z</dcterms:modified>
</cp:coreProperties>
</file>